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90599" r:id="rId1"/>
  </p:sldMasterIdLst>
  <p:notesMasterIdLst>
    <p:notesMasterId r:id="rId19"/>
  </p:notesMasterIdLst>
  <p:handoutMasterIdLst>
    <p:handoutMasterId r:id="rId20"/>
  </p:handoutMasterIdLst>
  <p:sldIdLst>
    <p:sldId id="1283" r:id="rId2"/>
    <p:sldId id="2848" r:id="rId3"/>
    <p:sldId id="1399" r:id="rId4"/>
    <p:sldId id="1261" r:id="rId5"/>
    <p:sldId id="1398" r:id="rId6"/>
    <p:sldId id="1342" r:id="rId7"/>
    <p:sldId id="1347" r:id="rId8"/>
    <p:sldId id="1346" r:id="rId9"/>
    <p:sldId id="1345" r:id="rId10"/>
    <p:sldId id="1344" r:id="rId11"/>
    <p:sldId id="1302" r:id="rId12"/>
    <p:sldId id="1400" r:id="rId13"/>
    <p:sldId id="1401" r:id="rId14"/>
    <p:sldId id="1403" r:id="rId15"/>
    <p:sldId id="1405" r:id="rId16"/>
    <p:sldId id="1404" r:id="rId17"/>
    <p:sldId id="1356" r:id="rId18"/>
  </p:sldIdLst>
  <p:sldSz cx="12192000" cy="6858000"/>
  <p:notesSz cx="6877050" cy="96535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23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659">
          <p15:clr>
            <a:srgbClr val="A4A3A4"/>
          </p15:clr>
        </p15:guide>
        <p15:guide id="5" orient="horz" pos="1344">
          <p15:clr>
            <a:srgbClr val="A4A3A4"/>
          </p15:clr>
        </p15:guide>
        <p15:guide id="6" pos="7424">
          <p15:clr>
            <a:srgbClr val="A4A3A4"/>
          </p15:clr>
        </p15:guide>
        <p15:guide id="7" pos="256">
          <p15:clr>
            <a:srgbClr val="A4A3A4"/>
          </p15:clr>
        </p15:guide>
        <p15:guide id="8" pos="6016">
          <p15:clr>
            <a:srgbClr val="A4A3A4"/>
          </p15:clr>
        </p15:guide>
        <p15:guide id="9">
          <p15:clr>
            <a:srgbClr val="A4A3A4"/>
          </p15:clr>
        </p15:guide>
        <p15:guide id="10" pos="3915">
          <p15:clr>
            <a:srgbClr val="A4A3A4"/>
          </p15:clr>
        </p15:guide>
        <p15:guide id="11" pos="3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1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534C"/>
    <a:srgbClr val="4B0082"/>
    <a:srgbClr val="2084D9"/>
    <a:srgbClr val="1E00AA"/>
    <a:srgbClr val="B7B1A9"/>
    <a:srgbClr val="800080"/>
    <a:srgbClr val="0000FF"/>
    <a:srgbClr val="CC6600"/>
    <a:srgbClr val="004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9650" autoAdjust="0"/>
  </p:normalViewPr>
  <p:slideViewPr>
    <p:cSldViewPr>
      <p:cViewPr varScale="1">
        <p:scale>
          <a:sx n="66" d="100"/>
          <a:sy n="66" d="100"/>
        </p:scale>
        <p:origin x="1286" y="38"/>
      </p:cViewPr>
      <p:guideLst>
        <p:guide orient="horz" pos="2160"/>
        <p:guide orient="horz" pos="323"/>
        <p:guide orient="horz" pos="3888"/>
        <p:guide orient="horz" pos="659"/>
        <p:guide orient="horz" pos="1344"/>
        <p:guide pos="7424"/>
        <p:guide pos="256"/>
        <p:guide pos="6016"/>
        <p:guide/>
        <p:guide pos="3915"/>
        <p:guide pos="37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3041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207D7-60BF-46DF-9945-24D0F96FE7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9D1DF8-51D9-43AD-8027-3B8E0AC257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0FF28E-E525-42EE-857D-792E100867CA}" type="datetimeFigureOut">
              <a:rPr lang="en-US"/>
              <a:pPr>
                <a:defRPr/>
              </a:pPr>
              <a:t>6/9/2024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0F292-6BE0-4EEC-9F52-42685E9F97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1AAA0-44C7-4A29-9051-B81E13952E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639735-B964-4C2F-9A63-A31AFF6ED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87DE53-29E6-46B2-9867-1A2B5B1F21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B5F8EF-6146-4B30-A7D9-1EF0B36BDE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B1BA4D-5274-4AEB-9621-80CF81EECEE2}" type="datetimeFigureOut">
              <a:rPr lang="en-US"/>
              <a:pPr>
                <a:defRPr/>
              </a:pPr>
              <a:t>6/9/2024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1FC8D86-254D-49F8-8287-525A5CA905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3900"/>
            <a:ext cx="643255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01048EB-505D-484A-BA93-533B333BF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388" y="4586288"/>
            <a:ext cx="550227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4B28A-7F0D-4254-83B0-1B423DEAE8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A8B9E-16C6-4861-A311-2A1783644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C103B0-5997-49BB-8BF4-7D5DCADD8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E7334579-14EE-42DA-A3BE-D9A4819568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D36E8C0B-682C-45A5-B7CE-1E2A5FD9D8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White">
      <p:bgPr>
        <a:solidFill>
          <a:srgbClr val="4B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666930AF-5BEB-43F0-8394-03B852100DD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32768" y="-4584192"/>
            <a:ext cx="12082462" cy="14341201"/>
          </a:xfrm>
          <a:prstGeom prst="rect">
            <a:avLst/>
          </a:prstGeom>
          <a:blipFill>
            <a:blip r:embed="rId2"/>
            <a:srcRect/>
            <a:stretch>
              <a:fillRect t="-6" b="-6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4CD21F3E-723F-4A27-92B6-76927D292C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27800"/>
            <a:ext cx="3395662" cy="369888"/>
            <a:chOff x="109537" y="6527800"/>
            <a:chExt cx="3395663" cy="369332"/>
          </a:xfrm>
        </p:grpSpPr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5FE9E0EB-B3DC-4CCC-95FF-1D912D8573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68374" y="6527800"/>
              <a:ext cx="25368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UHV Foundation (uhv.org.in)</a:t>
              </a:r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A9881044-1C76-4CB9-B156-0826F23AD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088F7CF-63B5-42F5-A059-71F1EA2DCB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5154" name="Text Placeholder 7"/>
          <p:cNvSpPr>
            <a:spLocks noGrp="1"/>
          </p:cNvSpPr>
          <p:nvPr>
            <p:ph type="subTitle" idx="1"/>
          </p:nvPr>
        </p:nvSpPr>
        <p:spPr bwMode="invGray">
          <a:xfrm>
            <a:off x="609600" y="3900488"/>
            <a:ext cx="1104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156" name="Rectangle 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2286000"/>
            <a:ext cx="11049000" cy="123110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DDE54-397C-4575-B734-00E3ED52EA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" y="50380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8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609600"/>
            <a:ext cx="12192000" cy="5943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Symbol" pitchFamily="18" charset="2"/>
              <a:buChar char="·"/>
              <a:defRPr lang="en-US" sz="2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Symbol" pitchFamily="18" charset="2"/>
              <a:buChar char="&gt;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465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2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609600"/>
            <a:ext cx="60071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609600"/>
            <a:ext cx="59817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501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(NEW STY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B95659-C904-4F56-B12F-2A6D837BDC5E}"/>
              </a:ext>
            </a:extLst>
          </p:cNvPr>
          <p:cNvCxnSpPr/>
          <p:nvPr/>
        </p:nvCxnSpPr>
        <p:spPr>
          <a:xfrm flipV="1">
            <a:off x="6096000" y="488950"/>
            <a:ext cx="0" cy="609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609600"/>
            <a:ext cx="60071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609600"/>
            <a:ext cx="59817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60071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210300" y="76200"/>
            <a:ext cx="59817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2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6537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6320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453C024D-529B-493B-AC34-C3CC01D974E5}"/>
              </a:ext>
            </a:extLst>
          </p:cNvPr>
          <p:cNvSpPr>
            <a:spLocks noChangeAspect="1"/>
          </p:cNvSpPr>
          <p:nvPr userDrawn="1"/>
        </p:nvSpPr>
        <p:spPr>
          <a:xfrm>
            <a:off x="-17586" y="-4695099"/>
            <a:ext cx="12209585" cy="11622094"/>
          </a:xfrm>
          <a:custGeom>
            <a:avLst/>
            <a:gdLst/>
            <a:ahLst/>
            <a:cxnLst/>
            <a:rect l="l" t="t" r="r" b="b"/>
            <a:pathLst>
              <a:path w="6070600" h="5778500">
                <a:moveTo>
                  <a:pt x="0" y="0"/>
                </a:moveTo>
                <a:lnTo>
                  <a:pt x="6070600" y="0"/>
                </a:lnTo>
                <a:lnTo>
                  <a:pt x="6070600" y="5778500"/>
                </a:lnTo>
                <a:lnTo>
                  <a:pt x="0" y="5778500"/>
                </a:lnTo>
                <a:close/>
              </a:path>
            </a:pathLst>
          </a:custGeom>
          <a:blipFill>
            <a:blip r:embed="rId2"/>
            <a:stretch>
              <a:fillRect l="-34611" r="-34611"/>
            </a:stretch>
          </a:blipFill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25003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F9FA4C-BF20-4F57-B84A-95E417D8A3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43200" y="2667000"/>
            <a:ext cx="69342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IN" altLang="en-US" sz="2200" b="1" dirty="0">
                <a:solidFill>
                  <a:schemeClr val="bg1"/>
                </a:solidFill>
              </a:rPr>
              <a:t>END of UHV 2024 LAYOUTs</a:t>
            </a:r>
            <a:br>
              <a:rPr lang="en-IN" altLang="en-US" sz="2200" b="1" dirty="0">
                <a:solidFill>
                  <a:schemeClr val="bg1"/>
                </a:solidFill>
              </a:rPr>
            </a:br>
            <a:br>
              <a:rPr lang="en-IN" altLang="en-US" sz="2200" b="1" dirty="0">
                <a:solidFill>
                  <a:schemeClr val="bg1"/>
                </a:solidFill>
              </a:rPr>
            </a:br>
            <a:r>
              <a:rPr lang="en-IN" altLang="en-US" sz="2200" b="1" dirty="0">
                <a:solidFill>
                  <a:schemeClr val="bg1"/>
                </a:solidFill>
              </a:rPr>
              <a:t>Please delete all layouts BEYOND this layout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48910-1D56-467C-A01C-BB39F97284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16427"/>
            <a:ext cx="1166801" cy="1298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0DCD15-CEC0-4672-8294-FD3F7462AC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15" y="5416427"/>
            <a:ext cx="1295400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5F0471-929A-4BB4-A19E-772543E12E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5416428"/>
            <a:ext cx="1295400" cy="1295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C64C13-CF46-49B8-A4F7-1FA37403E4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036"/>
            <a:ext cx="1353315" cy="13716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A68518-6F17-4A48-A326-A13DEDDEAB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51" y="143036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0D2B7E86-506D-4E68-9D73-97E1C5B59A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500063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27">
            <a:extLst>
              <a:ext uri="{FF2B5EF4-FFF2-40B4-BE49-F238E27FC236}">
                <a16:creationId xmlns:a16="http://schemas.microsoft.com/office/drawing/2014/main" id="{D0C4E4A3-AE14-4974-A2A7-0DF69EAAE6A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572250"/>
            <a:ext cx="12192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1080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200" dirty="0">
              <a:solidFill>
                <a:schemeClr val="tx2"/>
              </a:solidFill>
            </a:endParaRPr>
          </a:p>
        </p:txBody>
      </p:sp>
      <p:sp>
        <p:nvSpPr>
          <p:cNvPr id="1028" name="Slide Number Placeholder 5">
            <a:extLst>
              <a:ext uri="{FF2B5EF4-FFF2-40B4-BE49-F238E27FC236}">
                <a16:creationId xmlns:a16="http://schemas.microsoft.com/office/drawing/2014/main" id="{33BFC403-55F2-4C1B-9D0D-0F5C432BE476}"/>
              </a:ext>
            </a:extLst>
          </p:cNvPr>
          <p:cNvSpPr txBox="1">
            <a:spLocks/>
          </p:cNvSpPr>
          <p:nvPr/>
        </p:nvSpPr>
        <p:spPr bwMode="auto">
          <a:xfrm>
            <a:off x="11620500" y="6572250"/>
            <a:ext cx="571500" cy="293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181E06B-FA7B-492C-A902-5F4499CBD692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grpSp>
        <p:nvGrpSpPr>
          <p:cNvPr id="1029" name="Group 6">
            <a:extLst>
              <a:ext uri="{FF2B5EF4-FFF2-40B4-BE49-F238E27FC236}">
                <a16:creationId xmlns:a16="http://schemas.microsoft.com/office/drawing/2014/main" id="{D83714BB-FBE7-4BC4-87FE-25D3BEBBF7B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64313"/>
            <a:ext cx="2709862" cy="369887"/>
            <a:chOff x="109537" y="6564868"/>
            <a:chExt cx="2709864" cy="369332"/>
          </a:xfrm>
        </p:grpSpPr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1874AE38-7905-4E8A-A501-2955970977F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4400" y="6564868"/>
              <a:ext cx="19050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100" dirty="0"/>
                <a:t>UHV Team (uhv.org.in)</a:t>
              </a:r>
            </a:p>
          </p:txBody>
        </p:sp>
        <p:pic>
          <p:nvPicPr>
            <p:cNvPr id="1031" name="Picture 9">
              <a:extLst>
                <a:ext uri="{FF2B5EF4-FFF2-40B4-BE49-F238E27FC236}">
                  <a16:creationId xmlns:a16="http://schemas.microsoft.com/office/drawing/2014/main" id="{48073802-837E-4F8E-9757-18554706D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4">
              <a:extLst>
                <a:ext uri="{FF2B5EF4-FFF2-40B4-BE49-F238E27FC236}">
                  <a16:creationId xmlns:a16="http://schemas.microsoft.com/office/drawing/2014/main" id="{ADE328A2-42AD-436E-BBA8-B1E0A7ADA30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32" r:id="rId1"/>
    <p:sldLayoutId id="2147490830" r:id="rId2"/>
    <p:sldLayoutId id="2147490829" r:id="rId3"/>
    <p:sldLayoutId id="2147490831" r:id="rId4"/>
    <p:sldLayoutId id="2147490834" r:id="rId5"/>
    <p:sldLayoutId id="2147490833" r:id="rId6"/>
    <p:sldLayoutId id="2147490836" r:id="rId7"/>
    <p:sldLayoutId id="2147490835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00113" indent="-212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46175" indent="-2444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cb0Qvh9BJ0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916C72-F584-4E6F-BCFC-DF645B4EC9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170" name="Title 10">
            <a:extLst>
              <a:ext uri="{FF2B5EF4-FFF2-40B4-BE49-F238E27FC236}">
                <a16:creationId xmlns:a16="http://schemas.microsoft.com/office/drawing/2014/main" id="{962D7E52-F83C-4BBB-99B2-C3AA5DA07607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en-US" dirty="0">
                <a:latin typeface="Arial" panose="020B0604020202020204" pitchFamily="34" charset="0"/>
              </a:rPr>
              <a:t>Practice Session 5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 err="1">
                <a:latin typeface="Arial" panose="020B0604020202020204" pitchFamily="34" charset="0"/>
              </a:rPr>
              <a:t>Hiware</a:t>
            </a:r>
            <a:r>
              <a:rPr lang="en-US" altLang="en-US" dirty="0">
                <a:latin typeface="Arial" panose="020B0604020202020204" pitchFamily="34" charset="0"/>
              </a:rPr>
              <a:t> Bazar</a:t>
            </a:r>
            <a:endParaRPr lang="en-US" altLang="en-US" sz="2000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FB2E3-50D5-4E2F-B5C1-51586B4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DC12D-F276-4A1E-8A67-323028360A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2" name="Picture 27" descr="http://tehelka.com/channels/News/2012/October/20/images/Popatrao.jpg">
            <a:extLst>
              <a:ext uri="{FF2B5EF4-FFF2-40B4-BE49-F238E27FC236}">
                <a16:creationId xmlns:a16="http://schemas.microsoft.com/office/drawing/2014/main" id="{95DC2389-A67A-4FC8-9B6F-7FAECDA5E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65"/>
            <a:ext cx="12344400" cy="822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4">
            <a:extLst>
              <a:ext uri="{FF2B5EF4-FFF2-40B4-BE49-F238E27FC236}">
                <a16:creationId xmlns:a16="http://schemas.microsoft.com/office/drawing/2014/main" id="{6B1AC06B-1E65-4F04-A853-9B1060F26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857251"/>
            <a:ext cx="47244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“I took 21 years to transform my village. Now I have zipped the strategy to take just 2 years. With community participation, we can create  a new era of rural change”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Popatrao Pawar, Deputy Sarpanch 2012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D5C46-B5FD-410D-B19D-277080A89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C1D7CF13-CBAE-4B46-A959-82AE418D5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 typeface="Symbol" pitchFamily="18" charset="2"/>
              <a:buNone/>
              <a:defRPr/>
            </a:pPr>
            <a:r>
              <a:rPr lang="en-GB">
                <a:latin typeface="Arial" charset="0"/>
                <a:cs typeface="Arial" charset="0"/>
              </a:rPr>
              <a:t>This is an example of what people have done together</a:t>
            </a:r>
          </a:p>
          <a:p>
            <a:pPr>
              <a:buFont typeface="Symbol" pitchFamily="18" charset="2"/>
              <a:buNone/>
              <a:defRPr/>
            </a:pPr>
            <a:r>
              <a:rPr lang="en-GB">
                <a:latin typeface="Arial" charset="0"/>
                <a:cs typeface="Arial" charset="0"/>
              </a:rPr>
              <a:t>(there is still space to work for harmony in the current system)</a:t>
            </a:r>
          </a:p>
          <a:p>
            <a:pPr>
              <a:buFont typeface="Symbol" pitchFamily="18" charset="2"/>
              <a:buNone/>
              <a:defRPr/>
            </a:pPr>
            <a:endParaRPr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  <a:defRPr/>
            </a:pPr>
            <a:endParaRPr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  <a:defRPr/>
            </a:pPr>
            <a:r>
              <a:rPr>
                <a:latin typeface="Arial" charset="0"/>
                <a:cs typeface="Arial" charset="0"/>
              </a:rPr>
              <a:t>After 21 Years… </a:t>
            </a:r>
            <a:r>
              <a:rPr err="1">
                <a:latin typeface="Arial" charset="0"/>
                <a:cs typeface="Arial" charset="0"/>
              </a:rPr>
              <a:t>Hiware</a:t>
            </a:r>
            <a:r>
              <a:rPr>
                <a:latin typeface="Arial" charset="0"/>
                <a:cs typeface="Arial" charset="0"/>
              </a:rPr>
              <a:t> Bazaar Today (November 2012)</a:t>
            </a:r>
          </a:p>
          <a:p>
            <a:pPr lvl="1">
              <a:defRPr/>
            </a:pPr>
            <a:r>
              <a:rPr sz="2200">
                <a:latin typeface="Arial" charset="0"/>
                <a:cs typeface="Arial" charset="0"/>
              </a:rPr>
              <a:t>250-300 people visit </a:t>
            </a:r>
            <a:r>
              <a:rPr sz="2200" err="1">
                <a:latin typeface="Arial" charset="0"/>
                <a:cs typeface="Arial" charset="0"/>
              </a:rPr>
              <a:t>Hiware</a:t>
            </a:r>
            <a:r>
              <a:rPr sz="2200">
                <a:latin typeface="Arial" charset="0"/>
                <a:cs typeface="Arial" charset="0"/>
              </a:rPr>
              <a:t> Bazaar every day</a:t>
            </a:r>
          </a:p>
          <a:p>
            <a:pPr lvl="1">
              <a:defRPr/>
            </a:pPr>
            <a:endParaRPr sz="2200"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sz="2200" err="1">
                <a:latin typeface="Arial" charset="0"/>
                <a:cs typeface="Arial" charset="0"/>
              </a:rPr>
              <a:t>Popat</a:t>
            </a:r>
            <a:r>
              <a:rPr sz="2200">
                <a:latin typeface="Arial" charset="0"/>
                <a:cs typeface="Arial" charset="0"/>
              </a:rPr>
              <a:t> </a:t>
            </a:r>
            <a:r>
              <a:rPr sz="2200" err="1">
                <a:latin typeface="Arial" charset="0"/>
                <a:cs typeface="Arial" charset="0"/>
              </a:rPr>
              <a:t>Rao</a:t>
            </a:r>
            <a:r>
              <a:rPr sz="2200">
                <a:latin typeface="Arial" charset="0"/>
                <a:cs typeface="Arial" charset="0"/>
              </a:rPr>
              <a:t> </a:t>
            </a:r>
            <a:r>
              <a:rPr sz="2200" err="1">
                <a:latin typeface="Arial" charset="0"/>
                <a:cs typeface="Arial" charset="0"/>
              </a:rPr>
              <a:t>Pawar</a:t>
            </a:r>
            <a:r>
              <a:rPr sz="2200">
                <a:latin typeface="Arial" charset="0"/>
                <a:cs typeface="Arial" charset="0"/>
              </a:rPr>
              <a:t> has been made State minister, Chairman of Maharashtra's Model Village </a:t>
            </a:r>
            <a:r>
              <a:rPr sz="2200" err="1">
                <a:latin typeface="Arial" charset="0"/>
                <a:cs typeface="Arial" charset="0"/>
              </a:rPr>
              <a:t>Programme</a:t>
            </a:r>
            <a:endParaRPr sz="2200">
              <a:latin typeface="Arial" charset="0"/>
              <a:cs typeface="Arial" charset="0"/>
            </a:endParaRPr>
          </a:p>
          <a:p>
            <a:pPr lvl="1">
              <a:defRPr/>
            </a:pPr>
            <a:endParaRPr sz="2200"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sz="2200">
                <a:latin typeface="Arial" charset="0"/>
                <a:cs typeface="Arial" charset="0"/>
              </a:rPr>
              <a:t>He has been </a:t>
            </a:r>
            <a:r>
              <a:rPr lang="en-GB" sz="2200">
                <a:latin typeface="Arial" charset="0"/>
                <a:cs typeface="Arial" charset="0"/>
              </a:rPr>
              <a:t>given charge of 100 villages – to implement similar model</a:t>
            </a:r>
          </a:p>
          <a:p>
            <a:pPr lvl="1">
              <a:defRPr/>
            </a:pPr>
            <a:endParaRPr sz="2200"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  <a:defRPr/>
            </a:pPr>
            <a:r>
              <a:rPr u="sng">
                <a:latin typeface="Arial" charset="0"/>
                <a:cs typeface="Arial" charset="0"/>
              </a:rPr>
              <a:t>Contacts:</a:t>
            </a:r>
          </a:p>
          <a:p>
            <a:pPr>
              <a:buFont typeface="Symbol" pitchFamily="18" charset="2"/>
              <a:buNone/>
              <a:defRPr/>
            </a:pPr>
            <a:r>
              <a:rPr>
                <a:latin typeface="Arial" charset="0"/>
                <a:cs typeface="Arial" charset="0"/>
              </a:rPr>
              <a:t>Mohan</a:t>
            </a:r>
          </a:p>
          <a:p>
            <a:pPr>
              <a:buFont typeface="Symbol" pitchFamily="18" charset="2"/>
              <a:buNone/>
              <a:defRPr/>
            </a:pPr>
            <a:r>
              <a:rPr err="1">
                <a:latin typeface="Arial" charset="0"/>
                <a:cs typeface="Arial" charset="0"/>
              </a:rPr>
              <a:t>Habib</a:t>
            </a:r>
            <a:r>
              <a:rPr>
                <a:latin typeface="Arial" charset="0"/>
                <a:cs typeface="Arial" charset="0"/>
              </a:rPr>
              <a:t> </a:t>
            </a:r>
            <a:r>
              <a:rPr err="1">
                <a:latin typeface="Arial" charset="0"/>
                <a:cs typeface="Arial" charset="0"/>
              </a:rPr>
              <a:t>Sayyed</a:t>
            </a:r>
            <a:r>
              <a:rPr>
                <a:latin typeface="Arial" charset="0"/>
                <a:cs typeface="Arial" charset="0"/>
              </a:rPr>
              <a:t> (works on village water management)</a:t>
            </a:r>
            <a:endParaRPr lang="en-GB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>
            <a:extLst>
              <a:ext uri="{FF2B5EF4-FFF2-40B4-BE49-F238E27FC236}">
                <a16:creationId xmlns:a16="http://schemas.microsoft.com/office/drawing/2014/main" id="{0422BEA6-4106-4815-BB16-D6197DD146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Human Society – Society based on Relationship, Co-existence</a:t>
            </a:r>
          </a:p>
        </p:txBody>
      </p:sp>
      <p:sp>
        <p:nvSpPr>
          <p:cNvPr id="19459" name="Content Placeholder 1">
            <a:extLst>
              <a:ext uri="{FF2B5EF4-FFF2-40B4-BE49-F238E27FC236}">
                <a16:creationId xmlns:a16="http://schemas.microsoft.com/office/drawing/2014/main" id="{6C7BF2FC-2CBC-4C25-A214-BEB208A7F2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1524000" y="609600"/>
            <a:ext cx="106680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Symbol" pitchFamily="18" charset="2"/>
              <a:buNone/>
            </a:pPr>
            <a:r>
              <a:rPr altLang="en-US" dirty="0"/>
              <a:t>						Family is the basic building block</a:t>
            </a:r>
          </a:p>
          <a:p>
            <a:pPr>
              <a:buFont typeface="Symbol" pitchFamily="18" charset="2"/>
              <a:buNone/>
            </a:pPr>
            <a:r>
              <a:rPr altLang="en-US" dirty="0"/>
              <a:t>						of Society.</a:t>
            </a:r>
          </a:p>
          <a:p>
            <a:pPr>
              <a:buFont typeface="Symbol" pitchFamily="18" charset="2"/>
              <a:buNone/>
            </a:pPr>
            <a:endParaRPr altLang="en-US" dirty="0"/>
          </a:p>
          <a:p>
            <a:pPr>
              <a:buFont typeface="Symbol" pitchFamily="18" charset="2"/>
              <a:buNone/>
            </a:pPr>
            <a:r>
              <a:rPr altLang="en-US" dirty="0"/>
              <a:t>						Family makes effort for</a:t>
            </a:r>
          </a:p>
          <a:p>
            <a:pPr>
              <a:buFont typeface="Arial" panose="020B0604020202020204" pitchFamily="34" charset="0"/>
              <a:buNone/>
            </a:pPr>
            <a:r>
              <a:rPr altLang="en-US" dirty="0"/>
              <a:t>						 1. Justice</a:t>
            </a:r>
          </a:p>
          <a:p>
            <a:pPr>
              <a:buFont typeface="Arial" panose="020B0604020202020204" pitchFamily="34" charset="0"/>
              <a:buNone/>
            </a:pPr>
            <a:r>
              <a:rPr altLang="en-US" dirty="0"/>
              <a:t>						 2. Prosperity</a:t>
            </a:r>
          </a:p>
          <a:p>
            <a:pPr>
              <a:buFont typeface="Arial" panose="020B0604020202020204" pitchFamily="34" charset="0"/>
              <a:buNone/>
            </a:pPr>
            <a:r>
              <a:rPr altLang="en-US" dirty="0"/>
              <a:t>						 3. Participating in Human Society</a:t>
            </a:r>
          </a:p>
          <a:p>
            <a:pPr>
              <a:buFont typeface="Arial" panose="020B0604020202020204" pitchFamily="34" charset="0"/>
              <a:buNone/>
            </a:pPr>
            <a:endParaRPr altLang="en-US" u="sng" dirty="0"/>
          </a:p>
          <a:p>
            <a:pPr>
              <a:buFont typeface="Arial" panose="020B0604020202020204" pitchFamily="34" charset="0"/>
              <a:buNone/>
            </a:pPr>
            <a:r>
              <a:rPr altLang="en-US" u="sng" dirty="0"/>
              <a:t>Human Target</a:t>
            </a:r>
            <a:r>
              <a:rPr altLang="en-US" dirty="0"/>
              <a:t> – As a Society</a:t>
            </a:r>
          </a:p>
          <a:p>
            <a:pPr>
              <a:buFont typeface="Arial" panose="020B0604020202020204" pitchFamily="34" charset="0"/>
              <a:buNone/>
            </a:pPr>
            <a:endParaRPr altLang="en-US" dirty="0"/>
          </a:p>
          <a:p>
            <a:pPr>
              <a:buFont typeface="Arial" panose="020B0604020202020204" pitchFamily="34" charset="0"/>
              <a:buNone/>
            </a:pPr>
            <a:endParaRPr altLang="en-US" dirty="0"/>
          </a:p>
          <a:p>
            <a:pPr>
              <a:buFont typeface="Arial" panose="020B0604020202020204" pitchFamily="34" charset="0"/>
              <a:buNone/>
            </a:pPr>
            <a:endParaRPr altLang="en-US" dirty="0"/>
          </a:p>
          <a:p>
            <a:pPr>
              <a:buFont typeface="Arial" panose="020B0604020202020204" pitchFamily="34" charset="0"/>
              <a:buNone/>
            </a:pPr>
            <a:endParaRPr altLang="en-US" dirty="0"/>
          </a:p>
          <a:p>
            <a:pPr>
              <a:buFont typeface="Arial" panose="020B0604020202020204" pitchFamily="34" charset="0"/>
              <a:buNone/>
            </a:pPr>
            <a:r>
              <a:rPr altLang="en-US" dirty="0"/>
              <a:t>Integrated Family, Society</a:t>
            </a:r>
          </a:p>
        </p:txBody>
      </p:sp>
      <p:pic>
        <p:nvPicPr>
          <p:cNvPr id="19460" name="Content Placeholder 7" descr="Picture4.png">
            <a:extLst>
              <a:ext uri="{FF2B5EF4-FFF2-40B4-BE49-F238E27FC236}">
                <a16:creationId xmlns:a16="http://schemas.microsoft.com/office/drawing/2014/main" id="{47B44CF1-AA12-4391-A94B-D42B50FAC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0"/>
            <a:ext cx="44958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Content Placeholder 5" descr="Picture1.png">
            <a:extLst>
              <a:ext uri="{FF2B5EF4-FFF2-40B4-BE49-F238E27FC236}">
                <a16:creationId xmlns:a16="http://schemas.microsoft.com/office/drawing/2014/main" id="{ABFFEE6A-AEE1-4845-9AB7-14B857802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267200"/>
            <a:ext cx="90455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18">
            <a:extLst>
              <a:ext uri="{FF2B5EF4-FFF2-40B4-BE49-F238E27FC236}">
                <a16:creationId xmlns:a16="http://schemas.microsoft.com/office/drawing/2014/main" id="{C2488B3B-2BDF-4692-84E8-45431D68A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899025"/>
            <a:ext cx="2362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cs typeface="Arial" panose="020B0604020202020204" pitchFamily="34" charset="0"/>
              </a:rPr>
              <a:t>Happiness</a:t>
            </a:r>
            <a:endParaRPr lang="en-I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>
            <a:extLst>
              <a:ext uri="{FF2B5EF4-FFF2-40B4-BE49-F238E27FC236}">
                <a16:creationId xmlns:a16="http://schemas.microsoft.com/office/drawing/2014/main" id="{3D0C9434-9C9E-4C78-9FA7-317A0B51C6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Crowd	…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7F378BD4-0F7C-4C95-B302-D3523BA3D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57200" indent="-457200">
              <a:buNone/>
              <a:defRPr/>
            </a:pPr>
            <a:r>
              <a:rPr>
                <a:latin typeface="Arial" charset="0"/>
                <a:cs typeface="Arial" charset="0"/>
              </a:rPr>
              <a:t>People living separately with</a:t>
            </a:r>
          </a:p>
          <a:p>
            <a:pPr marL="457200" indent="-457200">
              <a:buNone/>
              <a:defRPr/>
            </a:pPr>
            <a:r>
              <a:rPr>
                <a:latin typeface="Arial" charset="0"/>
                <a:cs typeface="Arial" charset="0"/>
              </a:rPr>
              <a:t>conflicting goals</a:t>
            </a:r>
          </a:p>
          <a:p>
            <a:pPr marL="457200" indent="-457200">
              <a:buNone/>
              <a:defRPr/>
            </a:pPr>
            <a:r>
              <a:rPr>
                <a:latin typeface="Arial" charset="0"/>
                <a:cs typeface="Arial" charset="0"/>
              </a:rPr>
              <a:t>in arbitrariness (</a:t>
            </a:r>
            <a:r>
              <a:rPr err="1">
                <a:latin typeface="Arial" charset="0"/>
                <a:cs typeface="Arial" charset="0"/>
              </a:rPr>
              <a:t>manmani</a:t>
            </a:r>
            <a:r>
              <a:rPr>
                <a:latin typeface="Arial" charset="0"/>
                <a:cs typeface="Arial" charset="0"/>
              </a:rPr>
              <a:t>) /</a:t>
            </a:r>
          </a:p>
          <a:p>
            <a:pPr marL="457200" indent="-457200">
              <a:buNone/>
              <a:defRPr/>
            </a:pPr>
            <a:r>
              <a:rPr>
                <a:latin typeface="Arial" charset="0"/>
                <a:cs typeface="Arial" charset="0"/>
              </a:rPr>
              <a:t>opposition / struggle</a:t>
            </a:r>
          </a:p>
          <a:p>
            <a:pPr>
              <a:buFont typeface="Arial" charset="0"/>
              <a:buNone/>
              <a:defRPr/>
            </a:pPr>
            <a:endParaRPr>
              <a:solidFill>
                <a:srgbClr val="FF0000"/>
              </a:solidFill>
              <a:latin typeface="Arial" charset="0"/>
            </a:endParaRPr>
          </a:p>
          <a:p>
            <a:pPr>
              <a:buFont typeface="Arial" charset="0"/>
              <a:buNone/>
              <a:defRPr/>
            </a:pPr>
            <a:endParaRPr>
              <a:solidFill>
                <a:srgbClr val="FF0000"/>
              </a:solidFill>
              <a:latin typeface="Arial" charset="0"/>
            </a:endParaRPr>
          </a:p>
          <a:p>
            <a:pPr>
              <a:buFont typeface="Arial" charset="0"/>
              <a:buNone/>
              <a:defRPr/>
            </a:pPr>
            <a:endParaRPr>
              <a:solidFill>
                <a:srgbClr val="FF0000"/>
              </a:solidFill>
              <a:latin typeface="Arial" charset="0"/>
            </a:endParaRPr>
          </a:p>
          <a:p>
            <a:pPr>
              <a:buFont typeface="Arial" charset="0"/>
              <a:buNone/>
              <a:defRPr/>
            </a:pPr>
            <a:endParaRPr>
              <a:solidFill>
                <a:srgbClr val="FF0000"/>
              </a:solidFill>
              <a:latin typeface="Arial" charset="0"/>
            </a:endParaRPr>
          </a:p>
          <a:p>
            <a:pPr>
              <a:buFont typeface="Arial" charset="0"/>
              <a:buNone/>
              <a:defRPr/>
            </a:pPr>
            <a:endParaRPr>
              <a:solidFill>
                <a:srgbClr val="FF0000"/>
              </a:solidFill>
              <a:latin typeface="Arial" charset="0"/>
            </a:endParaRPr>
          </a:p>
          <a:p>
            <a:pPr>
              <a:buFont typeface="Arial" charset="0"/>
              <a:buNone/>
              <a:defRPr/>
            </a:pPr>
            <a:endParaRPr>
              <a:solidFill>
                <a:srgbClr val="FF0000"/>
              </a:solidFill>
              <a:latin typeface="Arial" charset="0"/>
            </a:endParaRPr>
          </a:p>
          <a:p>
            <a:pPr>
              <a:buFont typeface="Arial" charset="0"/>
              <a:buNone/>
              <a:defRPr/>
            </a:pPr>
            <a:endParaRPr>
              <a:solidFill>
                <a:srgbClr val="FF0000"/>
              </a:solidFill>
              <a:latin typeface="Arial" charset="0"/>
            </a:endParaRPr>
          </a:p>
          <a:p>
            <a:pPr>
              <a:buFont typeface="Arial" charset="0"/>
              <a:buNone/>
              <a:defRPr/>
            </a:pPr>
            <a:endParaRPr>
              <a:solidFill>
                <a:srgbClr val="FF0000"/>
              </a:solidFill>
              <a:latin typeface="Arial" charset="0"/>
            </a:endParaRPr>
          </a:p>
          <a:p>
            <a:pPr>
              <a:buFont typeface="Arial" charset="0"/>
              <a:buNone/>
              <a:defRPr/>
            </a:pPr>
            <a:endParaRPr>
              <a:solidFill>
                <a:srgbClr val="FF0000"/>
              </a:solidFill>
              <a:latin typeface="Arial" charset="0"/>
            </a:endParaRPr>
          </a:p>
          <a:p>
            <a:pPr>
              <a:buFont typeface="Arial" charset="0"/>
              <a:buNone/>
              <a:defRPr/>
            </a:pPr>
            <a:endParaRPr>
              <a:solidFill>
                <a:srgbClr val="FF0000"/>
              </a:solidFill>
              <a:latin typeface="Arial" charset="0"/>
            </a:endParaRPr>
          </a:p>
          <a:p>
            <a:pPr>
              <a:buFont typeface="Arial" charset="0"/>
              <a:buNone/>
              <a:defRPr/>
            </a:pPr>
            <a:r>
              <a:rPr>
                <a:solidFill>
                  <a:srgbClr val="FF0000"/>
                </a:solidFill>
                <a:latin typeface="Arial" charset="0"/>
              </a:rPr>
              <a:t>Fragmented Family, Society </a:t>
            </a:r>
          </a:p>
        </p:txBody>
      </p:sp>
      <p:grpSp>
        <p:nvGrpSpPr>
          <p:cNvPr id="20484" name="Group 5">
            <a:extLst>
              <a:ext uri="{FF2B5EF4-FFF2-40B4-BE49-F238E27FC236}">
                <a16:creationId xmlns:a16="http://schemas.microsoft.com/office/drawing/2014/main" id="{57CF29BC-43CA-495E-B0D5-5E5BB2D2B2AD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505201"/>
            <a:ext cx="8991600" cy="2708275"/>
            <a:chOff x="0" y="3649663"/>
            <a:chExt cx="8991600" cy="2708275"/>
          </a:xfrm>
        </p:grpSpPr>
        <p:grpSp>
          <p:nvGrpSpPr>
            <p:cNvPr id="20486" name="Group 81">
              <a:extLst>
                <a:ext uri="{FF2B5EF4-FFF2-40B4-BE49-F238E27FC236}">
                  <a16:creationId xmlns:a16="http://schemas.microsoft.com/office/drawing/2014/main" id="{758C0581-83F7-449C-8FBB-8A547F1D4B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8" y="3649664"/>
              <a:ext cx="8913812" cy="1379539"/>
              <a:chOff x="1588" y="3649664"/>
              <a:chExt cx="8913812" cy="1379539"/>
            </a:xfrm>
          </p:grpSpPr>
          <p:grpSp>
            <p:nvGrpSpPr>
              <p:cNvPr id="20494" name="Group 29">
                <a:extLst>
                  <a:ext uri="{FF2B5EF4-FFF2-40B4-BE49-F238E27FC236}">
                    <a16:creationId xmlns:a16="http://schemas.microsoft.com/office/drawing/2014/main" id="{958A29C2-5CEF-4CF2-8DCF-EE26DA3BDA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8" y="3649664"/>
                <a:ext cx="2379660" cy="1379539"/>
                <a:chOff x="1620" y="990600"/>
                <a:chExt cx="2380035" cy="1379511"/>
              </a:xfrm>
            </p:grpSpPr>
            <p:sp>
              <p:nvSpPr>
                <p:cNvPr id="32" name="Down Arrow 31">
                  <a:extLst>
                    <a:ext uri="{FF2B5EF4-FFF2-40B4-BE49-F238E27FC236}">
                      <a16:creationId xmlns:a16="http://schemas.microsoft.com/office/drawing/2014/main" id="{01BEC955-9DDA-4A1D-8617-F3DB665C5C13}"/>
                    </a:ext>
                  </a:extLst>
                </p:cNvPr>
                <p:cNvSpPr/>
                <p:nvPr/>
              </p:nvSpPr>
              <p:spPr>
                <a:xfrm>
                  <a:off x="1086053" y="1676385"/>
                  <a:ext cx="152424" cy="304794"/>
                </a:xfrm>
                <a:prstGeom prst="down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512" name="TextBox 17">
                  <a:extLst>
                    <a:ext uri="{FF2B5EF4-FFF2-40B4-BE49-F238E27FC236}">
                      <a16:creationId xmlns:a16="http://schemas.microsoft.com/office/drawing/2014/main" id="{0D612C06-9A37-42F4-A551-BD26EE4D6C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455" y="990600"/>
                  <a:ext cx="2362200" cy="646331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IN" altLang="en-US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Assumptions (eg. Money is everything)</a:t>
                  </a:r>
                </a:p>
              </p:txBody>
            </p:sp>
            <p:sp>
              <p:nvSpPr>
                <p:cNvPr id="20513" name="TextBox 18">
                  <a:extLst>
                    <a:ext uri="{FF2B5EF4-FFF2-40B4-BE49-F238E27FC236}">
                      <a16:creationId xmlns:a16="http://schemas.microsoft.com/office/drawing/2014/main" id="{B5146A62-774F-47BB-BFF0-C33F710BCC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0" y="2000655"/>
                  <a:ext cx="2362200" cy="36945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In Every Individual</a:t>
                  </a:r>
                </a:p>
              </p:txBody>
            </p:sp>
          </p:grpSp>
          <p:grpSp>
            <p:nvGrpSpPr>
              <p:cNvPr id="20495" name="Group 31">
                <a:extLst>
                  <a:ext uri="{FF2B5EF4-FFF2-40B4-BE49-F238E27FC236}">
                    <a16:creationId xmlns:a16="http://schemas.microsoft.com/office/drawing/2014/main" id="{43F5C485-4321-4042-BE81-5B8A06C8B2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38393" y="3649664"/>
                <a:ext cx="2038346" cy="1379539"/>
                <a:chOff x="2610255" y="990600"/>
                <a:chExt cx="2037945" cy="1379511"/>
              </a:xfrm>
            </p:grpSpPr>
            <p:sp>
              <p:nvSpPr>
                <p:cNvPr id="29" name="Down Arrow 28">
                  <a:extLst>
                    <a:ext uri="{FF2B5EF4-FFF2-40B4-BE49-F238E27FC236}">
                      <a16:creationId xmlns:a16="http://schemas.microsoft.com/office/drawing/2014/main" id="{FC6F3A42-213D-41A1-83B3-5ED33A3FFB2E}"/>
                    </a:ext>
                  </a:extLst>
                </p:cNvPr>
                <p:cNvSpPr/>
                <p:nvPr/>
              </p:nvSpPr>
              <p:spPr>
                <a:xfrm>
                  <a:off x="3524482" y="1676385"/>
                  <a:ext cx="152370" cy="304794"/>
                </a:xfrm>
                <a:prstGeom prst="down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509" name="TextBox 19">
                  <a:extLst>
                    <a:ext uri="{FF2B5EF4-FFF2-40B4-BE49-F238E27FC236}">
                      <a16:creationId xmlns:a16="http://schemas.microsoft.com/office/drawing/2014/main" id="{C09728BC-5942-4189-B529-98FBD520DC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47545" y="990600"/>
                  <a:ext cx="2000655" cy="646319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Accumulation </a:t>
                  </a:r>
                  <a:endParaRPr lang="en-IN" altLang="en-US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  <a:p>
                  <a:pPr eaLnBrk="1" hangingPunct="1"/>
                  <a:r>
                    <a:rPr lang="en-IN" altLang="en-US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By Any Means</a:t>
                  </a:r>
                </a:p>
              </p:txBody>
            </p:sp>
            <p:sp>
              <p:nvSpPr>
                <p:cNvPr id="20510" name="TextBox 20">
                  <a:extLst>
                    <a:ext uri="{FF2B5EF4-FFF2-40B4-BE49-F238E27FC236}">
                      <a16:creationId xmlns:a16="http://schemas.microsoft.com/office/drawing/2014/main" id="{9D691FA4-06BA-4E0C-9431-D03AD147CC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10255" y="2000655"/>
                  <a:ext cx="2000655" cy="36945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In few Individuals</a:t>
                  </a:r>
                  <a:endParaRPr lang="en-IN" altLang="en-US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496" name="Group 33">
                <a:extLst>
                  <a:ext uri="{FF2B5EF4-FFF2-40B4-BE49-F238E27FC236}">
                    <a16:creationId xmlns:a16="http://schemas.microsoft.com/office/drawing/2014/main" id="{F358B217-E089-4926-BC2B-45A8BEA2A0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4553" y="3649664"/>
                <a:ext cx="1998668" cy="1379539"/>
                <a:chOff x="4935165" y="990600"/>
                <a:chExt cx="1999035" cy="1379511"/>
              </a:xfrm>
            </p:grpSpPr>
            <p:sp>
              <p:nvSpPr>
                <p:cNvPr id="26" name="Down Arrow 25">
                  <a:extLst>
                    <a:ext uri="{FF2B5EF4-FFF2-40B4-BE49-F238E27FC236}">
                      <a16:creationId xmlns:a16="http://schemas.microsoft.com/office/drawing/2014/main" id="{1639A10B-B1FE-4CE4-85AA-A6871737AFAF}"/>
                    </a:ext>
                  </a:extLst>
                </p:cNvPr>
                <p:cNvSpPr/>
                <p:nvPr/>
              </p:nvSpPr>
              <p:spPr>
                <a:xfrm>
                  <a:off x="5867183" y="1676385"/>
                  <a:ext cx="152428" cy="304794"/>
                </a:xfrm>
                <a:prstGeom prst="down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506" name="TextBox 21">
                  <a:extLst>
                    <a:ext uri="{FF2B5EF4-FFF2-40B4-BE49-F238E27FC236}">
                      <a16:creationId xmlns:a16="http://schemas.microsoft.com/office/drawing/2014/main" id="{EBAAFB9D-D8F9-4E1A-B31B-4BA0CF5F54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53000" y="990600"/>
                  <a:ext cx="1981200" cy="646331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Domination &amp;</a:t>
                  </a:r>
                </a:p>
                <a:p>
                  <a:pPr eaLnBrk="1" hangingPunct="1"/>
                  <a:r>
                    <a:rPr lang="en-US" altLang="en-US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Exploitation</a:t>
                  </a:r>
                  <a:endParaRPr lang="en-IN" altLang="en-US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07" name="TextBox 22">
                  <a:extLst>
                    <a:ext uri="{FF2B5EF4-FFF2-40B4-BE49-F238E27FC236}">
                      <a16:creationId xmlns:a16="http://schemas.microsoft.com/office/drawing/2014/main" id="{94250B94-9EE5-40EA-87EA-FD6FB870DA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35165" y="2000655"/>
                  <a:ext cx="1981200" cy="36945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In Society</a:t>
                  </a:r>
                  <a:endParaRPr lang="en-IN" altLang="en-US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497" name="Group 34">
                <a:extLst>
                  <a:ext uri="{FF2B5EF4-FFF2-40B4-BE49-F238E27FC236}">
                    <a16:creationId xmlns:a16="http://schemas.microsoft.com/office/drawing/2014/main" id="{596FEF5D-0561-41DB-A8F5-87B15CA759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86550" y="3649664"/>
                <a:ext cx="2228850" cy="1379539"/>
                <a:chOff x="7123890" y="990600"/>
                <a:chExt cx="1981200" cy="1379511"/>
              </a:xfrm>
            </p:grpSpPr>
            <p:sp>
              <p:nvSpPr>
                <p:cNvPr id="23" name="Down Arrow 22">
                  <a:extLst>
                    <a:ext uri="{FF2B5EF4-FFF2-40B4-BE49-F238E27FC236}">
                      <a16:creationId xmlns:a16="http://schemas.microsoft.com/office/drawing/2014/main" id="{85BF477B-A95C-40A7-96B1-819A5884B27A}"/>
                    </a:ext>
                  </a:extLst>
                </p:cNvPr>
                <p:cNvSpPr/>
                <p:nvPr/>
              </p:nvSpPr>
              <p:spPr>
                <a:xfrm>
                  <a:off x="8021357" y="1676385"/>
                  <a:ext cx="152400" cy="304794"/>
                </a:xfrm>
                <a:prstGeom prst="down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IN"/>
                </a:p>
              </p:txBody>
            </p:sp>
            <p:sp>
              <p:nvSpPr>
                <p:cNvPr id="20503" name="TextBox 23">
                  <a:extLst>
                    <a:ext uri="{FF2B5EF4-FFF2-40B4-BE49-F238E27FC236}">
                      <a16:creationId xmlns:a16="http://schemas.microsoft.com/office/drawing/2014/main" id="{BB550515-FAE8-4790-8750-981824C8D9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23890" y="990600"/>
                  <a:ext cx="1981200" cy="646319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Font typeface="Symbol" panose="05050102010706020507" pitchFamily="18" charset="2"/>
                    <a:buNone/>
                  </a:pPr>
                  <a:r>
                    <a:rPr lang="en-GB" altLang="en-US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Mastery &amp;</a:t>
                  </a:r>
                </a:p>
                <a:p>
                  <a:pPr eaLnBrk="1" hangingPunct="1">
                    <a:buFont typeface="Symbol" panose="05050102010706020507" pitchFamily="18" charset="2"/>
                    <a:buNone/>
                  </a:pPr>
                  <a:r>
                    <a:rPr lang="en-US" altLang="en-US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Exploitation</a:t>
                  </a:r>
                  <a:endParaRPr lang="en-GB" altLang="en-US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04" name="TextBox 24">
                  <a:extLst>
                    <a:ext uri="{FF2B5EF4-FFF2-40B4-BE49-F238E27FC236}">
                      <a16:creationId xmlns:a16="http://schemas.microsoft.com/office/drawing/2014/main" id="{CD019866-973D-4372-A275-A4353D5908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23890" y="2000655"/>
                  <a:ext cx="1981200" cy="36945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Font typeface="Symbol" panose="05050102010706020507" pitchFamily="18" charset="2"/>
                    <a:buNone/>
                  </a:pPr>
                  <a:r>
                    <a:rPr lang="en-GB" altLang="en-US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Over Nature</a:t>
                  </a:r>
                </a:p>
              </p:txBody>
            </p:sp>
          </p:grpSp>
          <p:sp>
            <p:nvSpPr>
              <p:cNvPr id="19" name="Multiply 18">
                <a:extLst>
                  <a:ext uri="{FF2B5EF4-FFF2-40B4-BE49-F238E27FC236}">
                    <a16:creationId xmlns:a16="http://schemas.microsoft.com/office/drawing/2014/main" id="{5EDE14CC-8B18-4801-8072-152141C99C29}"/>
                  </a:ext>
                </a:extLst>
              </p:cNvPr>
              <p:cNvSpPr/>
              <p:nvPr/>
            </p:nvSpPr>
            <p:spPr>
              <a:xfrm>
                <a:off x="1828800" y="4038601"/>
                <a:ext cx="609600" cy="762000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0" name="Multiply 19">
                <a:extLst>
                  <a:ext uri="{FF2B5EF4-FFF2-40B4-BE49-F238E27FC236}">
                    <a16:creationId xmlns:a16="http://schemas.microsoft.com/office/drawing/2014/main" id="{4CCBB4A6-CF9A-4C75-BA03-901A4E60BC19}"/>
                  </a:ext>
                </a:extLst>
              </p:cNvPr>
              <p:cNvSpPr/>
              <p:nvPr/>
            </p:nvSpPr>
            <p:spPr>
              <a:xfrm>
                <a:off x="8305800" y="4038601"/>
                <a:ext cx="609600" cy="762000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1" name="Multiply 20">
                <a:extLst>
                  <a:ext uri="{FF2B5EF4-FFF2-40B4-BE49-F238E27FC236}">
                    <a16:creationId xmlns:a16="http://schemas.microsoft.com/office/drawing/2014/main" id="{8E6E167D-4C86-42ED-820F-C76312000794}"/>
                  </a:ext>
                </a:extLst>
              </p:cNvPr>
              <p:cNvSpPr/>
              <p:nvPr/>
            </p:nvSpPr>
            <p:spPr>
              <a:xfrm>
                <a:off x="6019800" y="4038601"/>
                <a:ext cx="609600" cy="762000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2" name="Multiply 21">
                <a:extLst>
                  <a:ext uri="{FF2B5EF4-FFF2-40B4-BE49-F238E27FC236}">
                    <a16:creationId xmlns:a16="http://schemas.microsoft.com/office/drawing/2014/main" id="{67A3A2C5-8729-4E9C-9B7A-EEE2A8B375B9}"/>
                  </a:ext>
                </a:extLst>
              </p:cNvPr>
              <p:cNvSpPr/>
              <p:nvPr/>
            </p:nvSpPr>
            <p:spPr>
              <a:xfrm>
                <a:off x="3886200" y="4038601"/>
                <a:ext cx="609600" cy="762000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</p:grpSp>
        <p:grpSp>
          <p:nvGrpSpPr>
            <p:cNvPr id="20487" name="Group 48">
              <a:extLst>
                <a:ext uri="{FF2B5EF4-FFF2-40B4-BE49-F238E27FC236}">
                  <a16:creationId xmlns:a16="http://schemas.microsoft.com/office/drawing/2014/main" id="{CE02694B-5541-4624-BA81-26B667EF9E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257800"/>
              <a:ext cx="8991600" cy="1100138"/>
              <a:chOff x="0" y="5257800"/>
              <a:chExt cx="8991600" cy="1100138"/>
            </a:xfrm>
          </p:grpSpPr>
          <p:sp>
            <p:nvSpPr>
              <p:cNvPr id="20488" name="TextBox 17">
                <a:extLst>
                  <a:ext uri="{FF2B5EF4-FFF2-40B4-BE49-F238E27FC236}">
                    <a16:creationId xmlns:a16="http://schemas.microsoft.com/office/drawing/2014/main" id="{C80CE2FC-8647-4254-AD66-BD08C578CF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373358"/>
                <a:ext cx="4419600" cy="92333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IN" altLang="en-US">
                    <a:solidFill>
                      <a:schemeClr val="bg1"/>
                    </a:solidFill>
                    <a:cs typeface="Arial" panose="020B0604020202020204" pitchFamily="34" charset="0"/>
                  </a:rPr>
                  <a:t>Madness for Consumption 	          </a:t>
                </a:r>
                <a:r>
                  <a:rPr lang="en-US" altLang="en-US">
                    <a:solidFill>
                      <a:schemeClr val="bg1"/>
                    </a:solidFill>
                    <a:latin typeface="Kruti Dev 010" pitchFamily="2" charset="0"/>
                  </a:rPr>
                  <a:t>Hkksx mUekn</a:t>
                </a:r>
              </a:p>
              <a:p>
                <a:pPr eaLnBrk="1" hangingPunct="1"/>
                <a:r>
                  <a:rPr lang="en-IN" altLang="en-US">
                    <a:solidFill>
                      <a:schemeClr val="bg1"/>
                    </a:solidFill>
                    <a:cs typeface="Arial" panose="020B0604020202020204" pitchFamily="34" charset="0"/>
                  </a:rPr>
                  <a:t>Madness for Profit	          </a:t>
                </a:r>
                <a:r>
                  <a:rPr lang="en-US" altLang="en-US">
                    <a:solidFill>
                      <a:schemeClr val="bg1"/>
                    </a:solidFill>
                    <a:latin typeface="Kruti Dev 010" pitchFamily="2" charset="0"/>
                  </a:rPr>
                  <a:t>ykHk mUekn</a:t>
                </a:r>
              </a:p>
              <a:p>
                <a:pPr eaLnBrk="1" hangingPunct="1"/>
                <a:r>
                  <a:rPr lang="en-IN" altLang="en-US">
                    <a:solidFill>
                      <a:schemeClr val="bg1"/>
                    </a:solidFill>
                    <a:cs typeface="Arial" panose="020B0604020202020204" pitchFamily="34" charset="0"/>
                  </a:rPr>
                  <a:t>Madness for Sensual Pleasure    </a:t>
                </a:r>
                <a:r>
                  <a:rPr lang="en-US" altLang="en-US">
                    <a:solidFill>
                      <a:schemeClr val="bg1"/>
                    </a:solidFill>
                    <a:latin typeface="Kruti Dev 010" pitchFamily="2" charset="0"/>
                  </a:rPr>
                  <a:t>dke mUekn</a:t>
                </a:r>
                <a:endParaRPr lang="en-IN" altLang="en-US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" name="Multiply 9">
                <a:extLst>
                  <a:ext uri="{FF2B5EF4-FFF2-40B4-BE49-F238E27FC236}">
                    <a16:creationId xmlns:a16="http://schemas.microsoft.com/office/drawing/2014/main" id="{404639EC-7DDD-4074-991D-E4D1A72BDB9C}"/>
                  </a:ext>
                </a:extLst>
              </p:cNvPr>
              <p:cNvSpPr/>
              <p:nvPr/>
            </p:nvSpPr>
            <p:spPr bwMode="auto">
              <a:xfrm>
                <a:off x="2819400" y="5257801"/>
                <a:ext cx="609600" cy="762000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0490" name="TextBox 17">
                <a:extLst>
                  <a:ext uri="{FF2B5EF4-FFF2-40B4-BE49-F238E27FC236}">
                    <a16:creationId xmlns:a16="http://schemas.microsoft.com/office/drawing/2014/main" id="{5899477F-A7F6-451C-A95F-6AD05E1BBB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5600" y="5367338"/>
                <a:ext cx="2209800" cy="92422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IN" altLang="en-US">
                    <a:solidFill>
                      <a:schemeClr val="bg1"/>
                    </a:solidFill>
                    <a:cs typeface="Arial" panose="020B0604020202020204" pitchFamily="34" charset="0"/>
                  </a:rPr>
                  <a:t>Resource Depletion</a:t>
                </a:r>
              </a:p>
              <a:p>
                <a:pPr eaLnBrk="1" hangingPunct="1"/>
                <a:r>
                  <a:rPr lang="en-IN" altLang="en-US">
                    <a:solidFill>
                      <a:schemeClr val="bg1"/>
                    </a:solidFill>
                    <a:cs typeface="Arial" panose="020B0604020202020204" pitchFamily="34" charset="0"/>
                  </a:rPr>
                  <a:t>Pollution</a:t>
                </a:r>
              </a:p>
              <a:p>
                <a:pPr eaLnBrk="1" hangingPunct="1"/>
                <a:endParaRPr lang="en-IN" altLang="en-US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" name="Multiply 11">
                <a:extLst>
                  <a:ext uri="{FF2B5EF4-FFF2-40B4-BE49-F238E27FC236}">
                    <a16:creationId xmlns:a16="http://schemas.microsoft.com/office/drawing/2014/main" id="{0044AA84-30E9-42C3-8854-150EED3BCEA9}"/>
                  </a:ext>
                </a:extLst>
              </p:cNvPr>
              <p:cNvSpPr/>
              <p:nvPr/>
            </p:nvSpPr>
            <p:spPr bwMode="auto">
              <a:xfrm>
                <a:off x="8382000" y="5595938"/>
                <a:ext cx="609600" cy="762000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0492" name="TextBox 17">
                <a:extLst>
                  <a:ext uri="{FF2B5EF4-FFF2-40B4-BE49-F238E27FC236}">
                    <a16:creationId xmlns:a16="http://schemas.microsoft.com/office/drawing/2014/main" id="{E9BB8265-1EB4-40C9-B6CA-43C5DDFA0C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0" y="5367670"/>
                <a:ext cx="1981200" cy="92333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IN" altLang="en-US">
                    <a:solidFill>
                      <a:schemeClr val="bg1"/>
                    </a:solidFill>
                    <a:cs typeface="Arial" panose="020B0604020202020204" pitchFamily="34" charset="0"/>
                  </a:rPr>
                  <a:t>Terrorism</a:t>
                </a:r>
              </a:p>
              <a:p>
                <a:pPr eaLnBrk="1" hangingPunct="1"/>
                <a:r>
                  <a:rPr lang="en-IN" altLang="en-US">
                    <a:solidFill>
                      <a:schemeClr val="bg1"/>
                    </a:solidFill>
                    <a:cs typeface="Arial" panose="020B0604020202020204" pitchFamily="34" charset="0"/>
                  </a:rPr>
                  <a:t>War</a:t>
                </a:r>
              </a:p>
              <a:p>
                <a:pPr eaLnBrk="1" hangingPunct="1"/>
                <a:endParaRPr lang="en-IN" altLang="en-US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Multiply 13">
                <a:extLst>
                  <a:ext uri="{FF2B5EF4-FFF2-40B4-BE49-F238E27FC236}">
                    <a16:creationId xmlns:a16="http://schemas.microsoft.com/office/drawing/2014/main" id="{C4BE281A-3BCC-44B0-91F2-EE5437DF6E09}"/>
                  </a:ext>
                </a:extLst>
              </p:cNvPr>
              <p:cNvSpPr/>
              <p:nvPr/>
            </p:nvSpPr>
            <p:spPr bwMode="auto">
              <a:xfrm>
                <a:off x="5943600" y="5595938"/>
                <a:ext cx="609600" cy="762000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</p:grpSp>
      </p:grpSp>
      <p:pic>
        <p:nvPicPr>
          <p:cNvPr id="20485" name="Picture 33" descr="H - AC.png">
            <a:extLst>
              <a:ext uri="{FF2B5EF4-FFF2-40B4-BE49-F238E27FC236}">
                <a16:creationId xmlns:a16="http://schemas.microsoft.com/office/drawing/2014/main" id="{69A573E6-79DF-4F0D-B3B6-7BD0BE161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"/>
            <a:ext cx="45720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2757A67F-0058-4A4A-98E2-D30C17DDB22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Survey 2002-2003</a:t>
            </a:r>
            <a:endParaRPr lang="en-GB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E6F40A16-DE5D-40C5-BF67-A4D0EAD469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Symbol" pitchFamily="18" charset="2"/>
              <a:buNone/>
              <a:defRPr/>
            </a:pPr>
            <a:r>
              <a:rPr altLang="en-US" b="1" err="1"/>
              <a:t>Itra</a:t>
            </a:r>
            <a:r>
              <a:rPr altLang="en-US"/>
              <a:t> – 2300 population. Income is 4 </a:t>
            </a:r>
            <a:r>
              <a:rPr altLang="en-US" err="1"/>
              <a:t>cr</a:t>
            </a:r>
            <a:r>
              <a:rPr altLang="en-US"/>
              <a:t>/year (2.58 </a:t>
            </a:r>
            <a:r>
              <a:rPr altLang="en-US" err="1"/>
              <a:t>cr</a:t>
            </a:r>
            <a:r>
              <a:rPr altLang="en-US"/>
              <a:t>/year just from Grain, Milk and Vegetables). As income increased, misuse of money increased. Expensive marriages…2 Bolero, 10 tractors, 50 motorcycles bought … most of them are idle (6 used to go to town for work)</a:t>
            </a:r>
          </a:p>
          <a:p>
            <a:pPr>
              <a:buFont typeface="Symbol" pitchFamily="18" charset="2"/>
              <a:buNone/>
              <a:defRPr/>
            </a:pPr>
            <a:endParaRPr altLang="en-US"/>
          </a:p>
          <a:p>
            <a:pPr>
              <a:buFont typeface="Symbol" pitchFamily="18" charset="2"/>
              <a:buNone/>
              <a:defRPr/>
            </a:pPr>
            <a:r>
              <a:rPr altLang="en-US" b="1" err="1"/>
              <a:t>Gurah</a:t>
            </a:r>
            <a:r>
              <a:rPr altLang="en-US"/>
              <a:t> – 2500 population. Mostly shuttering work. Monthly income is 9000; 3000 spent on liquor, </a:t>
            </a:r>
            <a:r>
              <a:rPr altLang="en-US" err="1"/>
              <a:t>gutka</a:t>
            </a:r>
            <a:r>
              <a:rPr altLang="en-US"/>
              <a:t>, gambling… competition to make </a:t>
            </a:r>
            <a:r>
              <a:rPr altLang="en-US" err="1"/>
              <a:t>pucca</a:t>
            </a:r>
            <a:r>
              <a:rPr altLang="en-US"/>
              <a:t> houses…</a:t>
            </a:r>
          </a:p>
          <a:p>
            <a:pPr>
              <a:buFont typeface="Symbol" pitchFamily="18" charset="2"/>
              <a:buNone/>
              <a:defRPr/>
            </a:pPr>
            <a:endParaRPr altLang="en-US"/>
          </a:p>
          <a:p>
            <a:pPr>
              <a:buFont typeface="Symbol" pitchFamily="18" charset="2"/>
              <a:buNone/>
              <a:defRPr/>
            </a:pPr>
            <a:r>
              <a:rPr lang="en-GB" altLang="en-US" b="1" err="1"/>
              <a:t>Sandila</a:t>
            </a:r>
            <a:r>
              <a:rPr lang="en-GB" altLang="en-US"/>
              <a:t> – 2200 population. Spends </a:t>
            </a:r>
            <a:r>
              <a:rPr lang="en-GB" altLang="en-US" err="1"/>
              <a:t>Rs</a:t>
            </a:r>
            <a:r>
              <a:rPr lang="en-GB" altLang="en-US"/>
              <a:t> 8 Lakhs/year on </a:t>
            </a:r>
            <a:r>
              <a:rPr lang="en-GB" altLang="en-US" err="1"/>
              <a:t>gutka</a:t>
            </a:r>
            <a:r>
              <a:rPr lang="en-GB" altLang="en-US"/>
              <a:t> (equivalent to food for 1200-1300 people for 1 year)</a:t>
            </a:r>
          </a:p>
          <a:p>
            <a:pPr>
              <a:buFont typeface="Symbol" pitchFamily="18" charset="2"/>
              <a:buNone/>
              <a:defRPr/>
            </a:pPr>
            <a:endParaRPr lang="en-GB" altLang="en-US"/>
          </a:p>
          <a:p>
            <a:pPr>
              <a:buFont typeface="Symbol" pitchFamily="18" charset="2"/>
              <a:buNone/>
              <a:defRPr/>
            </a:pPr>
            <a:endParaRPr lang="en-GB" altLang="en-US"/>
          </a:p>
          <a:p>
            <a:pPr>
              <a:buFont typeface="Symbol" pitchFamily="18" charset="2"/>
              <a:buNone/>
              <a:defRPr/>
            </a:pPr>
            <a:r>
              <a:rPr altLang="en-US"/>
              <a:t>Is physical facility available in sufficient quantity?</a:t>
            </a:r>
          </a:p>
          <a:p>
            <a:pPr>
              <a:buFont typeface="Symbol" pitchFamily="18" charset="2"/>
              <a:buNone/>
              <a:defRPr/>
            </a:pPr>
            <a:r>
              <a:rPr altLang="en-US"/>
              <a:t>Is there right utilization of available physical facility?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8BB464DB-7967-40DE-AC66-540A6CDBC7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Current Situation</a:t>
            </a:r>
          </a:p>
        </p:txBody>
      </p:sp>
      <p:sp>
        <p:nvSpPr>
          <p:cNvPr id="22531" name="Text Placeholder 2">
            <a:extLst>
              <a:ext uri="{FF2B5EF4-FFF2-40B4-BE49-F238E27FC236}">
                <a16:creationId xmlns:a16="http://schemas.microsoft.com/office/drawing/2014/main" id="{843EC543-F199-49D1-A6DB-DF334E5102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buFont typeface="Symbol" pitchFamily="18" charset="2"/>
              <a:buAutoNum type="arabicPeriod"/>
            </a:pPr>
            <a:r>
              <a:rPr altLang="en-US"/>
              <a:t>Rural urban migration (globally - 60% population in urban centres)</a:t>
            </a:r>
          </a:p>
          <a:p>
            <a:pPr marL="457200" indent="-457200">
              <a:buFont typeface="Symbol" pitchFamily="18" charset="2"/>
              <a:buAutoNum type="arabicPeriod"/>
            </a:pPr>
            <a:endParaRPr altLang="en-US"/>
          </a:p>
          <a:p>
            <a:pPr marL="457200" indent="-457200">
              <a:buFont typeface="Symbol" pitchFamily="18" charset="2"/>
              <a:buAutoNum type="arabicPeriod"/>
            </a:pPr>
            <a:r>
              <a:rPr altLang="en-US"/>
              <a:t>Villages being bought by corporations</a:t>
            </a:r>
          </a:p>
          <a:p>
            <a:pPr marL="914400" lvl="2" indent="-457200"/>
            <a:r>
              <a:rPr altLang="en-US"/>
              <a:t>Corporate farming</a:t>
            </a:r>
          </a:p>
          <a:p>
            <a:pPr marL="914400" lvl="2" indent="-457200"/>
            <a:r>
              <a:rPr altLang="en-US"/>
              <a:t>Farmers to laborers</a:t>
            </a:r>
          </a:p>
          <a:p>
            <a:pPr marL="457200" indent="-457200">
              <a:buFont typeface="Symbol" pitchFamily="18" charset="2"/>
              <a:buAutoNum type="arabicPeriod"/>
            </a:pPr>
            <a:endParaRPr altLang="en-US"/>
          </a:p>
          <a:p>
            <a:pPr marL="457200" indent="-457200">
              <a:buFont typeface="Symbol" pitchFamily="18" charset="2"/>
              <a:buAutoNum type="arabicPeriod"/>
            </a:pPr>
            <a:r>
              <a:rPr altLang="en-US"/>
              <a:t>Villages becoming labour centres / production centres for cities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2">
            <a:extLst>
              <a:ext uri="{FF2B5EF4-FFF2-40B4-BE49-F238E27FC236}">
                <a16:creationId xmlns:a16="http://schemas.microsoft.com/office/drawing/2014/main" id="{50B95D2F-4CC1-4B58-94B4-CDFC355E1E63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endParaRPr lang="en-GB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GB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GB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sz="1050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>
                <a:latin typeface="Arial" charset="0"/>
                <a:cs typeface="Arial" charset="0"/>
              </a:rPr>
              <a:t>Problem – Liquor, </a:t>
            </a:r>
            <a:r>
              <a:rPr lang="en-US" dirty="0" err="1">
                <a:latin typeface="Arial" charset="0"/>
                <a:cs typeface="Arial" charset="0"/>
              </a:rPr>
              <a:t>Gutka</a:t>
            </a:r>
            <a:endParaRPr 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(or only symptom?)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>
                <a:latin typeface="Arial" charset="0"/>
                <a:cs typeface="Arial" charset="0"/>
              </a:rPr>
              <a:t>Action taken to get rid of it – Do’s &amp; </a:t>
            </a:r>
            <a:r>
              <a:rPr lang="en-US" dirty="0" err="1">
                <a:latin typeface="Arial" charset="0"/>
                <a:cs typeface="Arial" charset="0"/>
              </a:rPr>
              <a:t>Do’nts</a:t>
            </a:r>
            <a:r>
              <a:rPr lang="en-US" dirty="0">
                <a:latin typeface="Arial" charset="0"/>
                <a:cs typeface="Arial" charset="0"/>
              </a:rPr>
              <a:t>…</a:t>
            </a:r>
          </a:p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(or symptomatic relief – temporary?)</a:t>
            </a: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4100" name="Content Placeholder 7">
            <a:extLst>
              <a:ext uri="{FF2B5EF4-FFF2-40B4-BE49-F238E27FC236}">
                <a16:creationId xmlns:a16="http://schemas.microsoft.com/office/drawing/2014/main" id="{F88F1321-5117-4355-A550-5459CF90508F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>
                <a:cs typeface="Arial" panose="020B0604020202020204" pitchFamily="34" charset="0"/>
              </a:rPr>
              <a:t>Clarity of All Encompassing Solution (Samadhan)	</a:t>
            </a:r>
            <a:r>
              <a:rPr lang="en-US" altLang="en-US" b="1">
                <a:cs typeface="Arial" panose="020B0604020202020204" pitchFamily="34" charset="0"/>
              </a:rPr>
              <a:t>Human Conduct, 	Human Education &amp;	Human Order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>
                <a:cs typeface="Arial" panose="020B0604020202020204" pitchFamily="34" charset="0"/>
              </a:rPr>
              <a:t>Effort for All Encompassing Solution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>
                <a:cs typeface="Arial" panose="020B0604020202020204" pitchFamily="34" charset="0"/>
              </a:rPr>
              <a:t>Problem – Analysis in the light of Samadhan – </a:t>
            </a:r>
            <a:r>
              <a:rPr lang="en-US" altLang="en-US" b="1">
                <a:cs typeface="Arial" panose="020B0604020202020204" pitchFamily="34" charset="0"/>
              </a:rPr>
              <a:t>Inhuman Conduct </a:t>
            </a:r>
            <a:r>
              <a:rPr lang="en-US" altLang="en-US">
                <a:cs typeface="Arial" panose="020B0604020202020204" pitchFamily="34" charset="0"/>
              </a:rPr>
              <a:t>(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Liquor, Gutka… are only the symptoms… of temporary relief / escape</a:t>
            </a:r>
            <a:r>
              <a:rPr lang="en-US" altLang="en-US"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>
                <a:cs typeface="Arial" panose="020B0604020202020204" pitchFamily="34" charset="0"/>
              </a:rPr>
              <a:t>Effort for getting rid of problem – </a:t>
            </a:r>
            <a:r>
              <a:rPr lang="en-US" altLang="en-US" b="1">
                <a:cs typeface="Arial" panose="020B0604020202020204" pitchFamily="34" charset="0"/>
              </a:rPr>
              <a:t>Ensure Human Conduct, understanding of right utilisation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3555" name="Title 1">
            <a:extLst>
              <a:ext uri="{FF2B5EF4-FFF2-40B4-BE49-F238E27FC236}">
                <a16:creationId xmlns:a16="http://schemas.microsoft.com/office/drawing/2014/main" id="{EF3D8ECE-0147-4D55-B51D-116ACBABBEB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cs typeface="Arial" panose="020B0604020202020204" pitchFamily="34" charset="0"/>
              </a:rPr>
              <a:t>Current  Approach					Work to be Done in Society</a:t>
            </a:r>
            <a:endParaRPr lang="en-GB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CA6FD67D-E861-4395-873E-23BCDBE42D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Some Indicators</a:t>
            </a:r>
            <a:endParaRPr lang="en-GB" altLang="en-US"/>
          </a:p>
        </p:txBody>
      </p:sp>
      <p:sp>
        <p:nvSpPr>
          <p:cNvPr id="39939" name="Text Placeholder 2">
            <a:extLst>
              <a:ext uri="{FF2B5EF4-FFF2-40B4-BE49-F238E27FC236}">
                <a16:creationId xmlns:a16="http://schemas.microsoft.com/office/drawing/2014/main" id="{714E3011-77EC-4244-99A2-1675D0E196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buNone/>
              <a:defRPr/>
            </a:pPr>
            <a:r>
              <a:rPr b="1">
                <a:latin typeface="Arial" charset="0"/>
                <a:cs typeface="Arial" charset="0"/>
              </a:rPr>
              <a:t>1.	Index of Understanding</a:t>
            </a:r>
            <a:r>
              <a:rPr>
                <a:latin typeface="Arial" charset="0"/>
                <a:cs typeface="Arial" charset="0"/>
              </a:rPr>
              <a:t>: </a:t>
            </a:r>
            <a:r>
              <a:rPr>
                <a:solidFill>
                  <a:srgbClr val="1E00AA"/>
                </a:solidFill>
                <a:latin typeface="Arial" charset="0"/>
                <a:cs typeface="Arial" charset="0"/>
              </a:rPr>
              <a:t>% of Population with Right Understanding</a:t>
            </a:r>
          </a:p>
          <a:p>
            <a:pPr marL="457200" indent="-457200">
              <a:buNone/>
              <a:defRPr/>
            </a:pPr>
            <a:r>
              <a:rPr>
                <a:latin typeface="Arial" charset="0"/>
                <a:cs typeface="Arial" charset="0"/>
              </a:rPr>
              <a:t>	e.g. % individuals who live with solution &amp; response (who facilitate right understanding  &amp; relationship in others) vs problem &amp; reaction (who are mostly talking about problems, get irritated, angry or quarrel)</a:t>
            </a:r>
          </a:p>
          <a:p>
            <a:pPr marL="457200" indent="-457200">
              <a:buFont typeface="Calibri" pitchFamily="34" charset="0"/>
              <a:buAutoNum type="arabicPeriod"/>
              <a:defRPr/>
            </a:pPr>
            <a:endParaRPr>
              <a:latin typeface="Arial" charset="0"/>
              <a:cs typeface="Arial" charset="0"/>
            </a:endParaRPr>
          </a:p>
          <a:p>
            <a:pPr marL="457200" indent="-457200">
              <a:buNone/>
              <a:defRPr/>
            </a:pPr>
            <a:r>
              <a:rPr b="1">
                <a:latin typeface="Arial" charset="0"/>
                <a:cs typeface="Arial" charset="0"/>
              </a:rPr>
              <a:t>2.	Index of Prosperity</a:t>
            </a:r>
            <a:r>
              <a:rPr>
                <a:latin typeface="Arial" charset="0"/>
                <a:cs typeface="Arial" charset="0"/>
              </a:rPr>
              <a:t>: </a:t>
            </a:r>
            <a:r>
              <a:rPr>
                <a:solidFill>
                  <a:srgbClr val="1E00AA"/>
                </a:solidFill>
                <a:latin typeface="Arial" charset="0"/>
                <a:cs typeface="Arial" charset="0"/>
              </a:rPr>
              <a:t>% of Prosperous Families</a:t>
            </a:r>
          </a:p>
          <a:p>
            <a:pPr marL="457200" indent="-457200">
              <a:buNone/>
              <a:defRPr/>
            </a:pPr>
            <a:r>
              <a:rPr>
                <a:latin typeface="Arial" charset="0"/>
                <a:cs typeface="Arial" charset="0"/>
              </a:rPr>
              <a:t>	e.g. families that have recognised their need for physical facility and produce/have more than their need</a:t>
            </a:r>
            <a:endParaRPr lang="en-GB">
              <a:latin typeface="Arial" charset="0"/>
              <a:cs typeface="Arial" charset="0"/>
            </a:endParaRPr>
          </a:p>
          <a:p>
            <a:pPr marL="457200" indent="-457200">
              <a:buFont typeface="Calibri" pitchFamily="34" charset="0"/>
              <a:buAutoNum type="arabicPeriod"/>
              <a:defRPr/>
            </a:pPr>
            <a:endParaRPr>
              <a:latin typeface="Arial" charset="0"/>
              <a:cs typeface="Arial" charset="0"/>
            </a:endParaRPr>
          </a:p>
          <a:p>
            <a:pPr marL="457200" indent="-457200">
              <a:buNone/>
              <a:defRPr/>
            </a:pPr>
            <a:r>
              <a:rPr b="1">
                <a:latin typeface="Arial" charset="0"/>
                <a:cs typeface="Arial" charset="0"/>
              </a:rPr>
              <a:t>3.	Index of Fearlessness (Trust)</a:t>
            </a:r>
            <a:r>
              <a:rPr>
                <a:latin typeface="Arial" charset="0"/>
                <a:cs typeface="Arial" charset="0"/>
              </a:rPr>
              <a:t>: </a:t>
            </a:r>
            <a:r>
              <a:rPr>
                <a:solidFill>
                  <a:srgbClr val="1E00AA"/>
                </a:solidFill>
                <a:latin typeface="Arial" charset="0"/>
                <a:cs typeface="Arial" charset="0"/>
              </a:rPr>
              <a:t>% of People one has Trust on Intention – Unconditionally, Continuously</a:t>
            </a:r>
          </a:p>
          <a:p>
            <a:pPr marL="457200" indent="-457200">
              <a:buNone/>
              <a:defRPr/>
            </a:pPr>
            <a:endParaRPr>
              <a:latin typeface="Arial" charset="0"/>
              <a:cs typeface="Arial" charset="0"/>
            </a:endParaRPr>
          </a:p>
          <a:p>
            <a:pPr marL="457200" indent="-457200">
              <a:buNone/>
              <a:defRPr/>
            </a:pPr>
            <a:r>
              <a:rPr b="1">
                <a:latin typeface="Arial" charset="0"/>
                <a:cs typeface="Arial" charset="0"/>
              </a:rPr>
              <a:t>4.	Index of Sustainability (Co-existence)</a:t>
            </a:r>
            <a:r>
              <a:rPr>
                <a:latin typeface="Arial" charset="0"/>
                <a:cs typeface="Arial" charset="0"/>
              </a:rPr>
              <a:t>: </a:t>
            </a:r>
            <a:r>
              <a:rPr>
                <a:solidFill>
                  <a:srgbClr val="1E00AA"/>
                </a:solidFill>
                <a:latin typeface="Arial" charset="0"/>
                <a:cs typeface="Arial" charset="0"/>
              </a:rPr>
              <a:t>Enrichment of Nature</a:t>
            </a:r>
          </a:p>
          <a:p>
            <a:pPr marL="457200" indent="-457200">
              <a:buNone/>
              <a:defRPr/>
            </a:pPr>
            <a:r>
              <a:rPr>
                <a:latin typeface="Arial" charset="0"/>
                <a:cs typeface="Arial" charset="0"/>
              </a:rPr>
              <a:t>	e.g.  Air Quality, Water Table, Water Quality, Average Annual Improvement of Soil Quality, Definiteness in Weather</a:t>
            </a:r>
            <a:endParaRPr lang="en-GB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4D6002E1-B8D6-4E36-9C35-808F2C0F3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914400"/>
            <a:ext cx="9144000" cy="285750"/>
          </a:xfr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IN" altLang="en-US" sz="1650"/>
          </a:p>
        </p:txBody>
      </p:sp>
      <p:sp>
        <p:nvSpPr>
          <p:cNvPr id="22531" name="Text Placeholder 2">
            <a:extLst>
              <a:ext uri="{FF2B5EF4-FFF2-40B4-BE49-F238E27FC236}">
                <a16:creationId xmlns:a16="http://schemas.microsoft.com/office/drawing/2014/main" id="{FDAA800F-DCA0-4812-AA12-75B9947E9B92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/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IN" altLang="en-US"/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D1BBFC0F-9B20-40E1-8F92-947E9D41C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62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4AA856D-ABDA-4AB1-974D-3405402FA5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Hiware Bazaar</a:t>
            </a:r>
            <a:endParaRPr lang="en-GB" altLang="en-US"/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589EF8B0-A5C2-4ECD-B503-72E8E4ABAB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Symbol" pitchFamily="18" charset="2"/>
              <a:buNone/>
            </a:pPr>
            <a:r>
              <a:rPr altLang="en-US"/>
              <a:t>Watch the video "Hiware Bazaar" (</a:t>
            </a:r>
            <a:r>
              <a:rPr lang="en-GB" altLang="en-US"/>
              <a:t>23 Minutes)</a:t>
            </a:r>
            <a:endParaRPr altLang="en-US"/>
          </a:p>
          <a:p>
            <a:pPr>
              <a:buFont typeface="Symbol" pitchFamily="18" charset="2"/>
              <a:buNone/>
            </a:pPr>
            <a:endParaRPr altLang="en-US" sz="1000"/>
          </a:p>
          <a:p>
            <a:pPr>
              <a:buFont typeface="Symbol" pitchFamily="18" charset="2"/>
              <a:buNone/>
            </a:pPr>
            <a:r>
              <a:rPr altLang="en-US"/>
              <a:t>It is a documentary about a progressive village in Maharashtra, India. It is about how good governance and people have made significant change in society</a:t>
            </a:r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r>
              <a:rPr altLang="en-US"/>
              <a:t>Source: </a:t>
            </a:r>
            <a:r>
              <a:rPr altLang="en-US" u="sng">
                <a:hlinkClick r:id="rId2"/>
              </a:rPr>
              <a:t>https://www.youtube.com/watch?v=cb0Qvh9BJ0s</a:t>
            </a:r>
            <a:endParaRPr altLang="en-US"/>
          </a:p>
        </p:txBody>
      </p:sp>
      <p:pic>
        <p:nvPicPr>
          <p:cNvPr id="10244" name="Picture 29" descr="http://tehelka.com/channels/News/2012/October/20/images/sign2.jpg">
            <a:extLst>
              <a:ext uri="{FF2B5EF4-FFF2-40B4-BE49-F238E27FC236}">
                <a16:creationId xmlns:a16="http://schemas.microsoft.com/office/drawing/2014/main" id="{9C42F8AE-EA9E-4FBC-9C5A-E946C1D3A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3581400"/>
            <a:ext cx="4710112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8" descr="http://tehelka.com/channels/News/2012/October/20/images/sign.jpg">
            <a:extLst>
              <a:ext uri="{FF2B5EF4-FFF2-40B4-BE49-F238E27FC236}">
                <a16:creationId xmlns:a16="http://schemas.microsoft.com/office/drawing/2014/main" id="{5A180D14-312B-45BE-9882-A5F5009A5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581400"/>
            <a:ext cx="4710113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D8529001-93A8-4524-824F-3B208EE680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Hiware Bazaar</a:t>
            </a:r>
            <a:endParaRPr lang="en-GB" altLang="en-US"/>
          </a:p>
        </p:txBody>
      </p:sp>
      <p:sp>
        <p:nvSpPr>
          <p:cNvPr id="20483" name="Text Placeholder 2">
            <a:extLst>
              <a:ext uri="{FF2B5EF4-FFF2-40B4-BE49-F238E27FC236}">
                <a16:creationId xmlns:a16="http://schemas.microsoft.com/office/drawing/2014/main" id="{68996FCA-EA9E-4B73-B91D-A94323E968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Symbol" pitchFamily="18" charset="2"/>
              <a:buNone/>
              <a:defRPr/>
            </a:pPr>
            <a:r>
              <a:rPr>
                <a:latin typeface="Arial" charset="0"/>
                <a:cs typeface="Arial" charset="0"/>
              </a:rPr>
              <a:t>We will discuss your observations:</a:t>
            </a:r>
          </a:p>
          <a:p>
            <a:pPr>
              <a:buFont typeface="Symbol" pitchFamily="18" charset="2"/>
              <a:buNone/>
              <a:defRPr/>
            </a:pPr>
            <a:endParaRPr>
              <a:latin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>
                <a:latin typeface="Arial" charset="0"/>
                <a:cs typeface="Arial" charset="0"/>
              </a:rPr>
              <a:t>What is the goal of this village society? </a:t>
            </a:r>
          </a:p>
          <a:p>
            <a:pPr marL="457200" indent="-457200">
              <a:buFont typeface="+mj-lt"/>
              <a:buAutoNum type="arabicPeriod"/>
              <a:defRPr/>
            </a:pPr>
            <a:endParaRPr>
              <a:latin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>
                <a:latin typeface="Arial" charset="0"/>
                <a:cs typeface="Arial" charset="0"/>
              </a:rPr>
              <a:t>What is the program followed by this village society?</a:t>
            </a:r>
          </a:p>
          <a:p>
            <a:pPr marL="457200" indent="-457200">
              <a:buFont typeface="+mj-lt"/>
              <a:buAutoNum type="arabicPeriod"/>
              <a:defRPr/>
            </a:pPr>
            <a:endParaRPr>
              <a:latin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>
              <a:latin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>
              <a:latin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>
              <a:latin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>
                <a:latin typeface="Arial" charset="0"/>
                <a:cs typeface="Arial" charset="0"/>
              </a:rPr>
              <a:t>Man influences society/system or man has to conform to society/system? Is there space in the current system for individuals to express themselves, to participate…</a:t>
            </a:r>
          </a:p>
          <a:p>
            <a:pPr marL="457200" indent="-457200">
              <a:buFont typeface="+mj-lt"/>
              <a:buAutoNum type="arabicPeriod"/>
              <a:defRPr/>
            </a:pPr>
            <a:endParaRPr>
              <a:latin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>
                <a:latin typeface="Arial" charset="0"/>
                <a:cs typeface="Arial" charset="0"/>
              </a:rPr>
              <a:t>Reflect on your family goal, family program &amp; participation of each member of your family…similarly for the community… society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5B3300AD-7A06-4D28-A6BA-FF40F455DD1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26 Apr 2016 News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CB653-43DB-4956-B3EA-E6004C9163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Symbol" pitchFamily="18" charset="2"/>
              <a:buNone/>
              <a:defRPr/>
            </a:pPr>
            <a:r>
              <a:t>Hiware Bazar: An Oasis in Drought Hit Maharashtra</a:t>
            </a:r>
          </a:p>
          <a:p>
            <a:pPr>
              <a:buFont typeface="Symbol" pitchFamily="18" charset="2"/>
              <a:buNone/>
              <a:defRPr/>
            </a:pPr>
            <a:endParaRPr/>
          </a:p>
          <a:p>
            <a:pPr>
              <a:buFont typeface="Symbol" pitchFamily="18" charset="2"/>
              <a:buNone/>
              <a:defRPr/>
            </a:pPr>
            <a:r>
              <a:t>Rainfall 200-300 mm/year</a:t>
            </a:r>
          </a:p>
          <a:p>
            <a:pPr>
              <a:buFont typeface="Symbol" pitchFamily="18" charset="2"/>
              <a:buNone/>
              <a:defRPr/>
            </a:pPr>
            <a:r>
              <a:t>Water table 40-80' in April 2016</a:t>
            </a:r>
          </a:p>
          <a:p>
            <a:pPr>
              <a:buFont typeface="Symbol" pitchFamily="18" charset="2"/>
              <a:buNone/>
              <a:defRPr/>
            </a:pPr>
            <a:r>
              <a:t>No water tanker has been requested in last 21 years</a:t>
            </a:r>
          </a:p>
          <a:p>
            <a:pPr>
              <a:buFont typeface="Symbol" pitchFamily="18" charset="2"/>
              <a:buNone/>
              <a:defRPr/>
            </a:pPr>
            <a:endParaRPr/>
          </a:p>
          <a:p>
            <a:pPr>
              <a:buFont typeface="Symbol" pitchFamily="18" charset="2"/>
              <a:buNone/>
              <a:defRPr/>
            </a:pPr>
            <a:r>
              <a:t>Nearby villages in same district</a:t>
            </a:r>
          </a:p>
          <a:p>
            <a:pPr>
              <a:buFont typeface="Symbol" pitchFamily="18" charset="2"/>
              <a:buNone/>
              <a:defRPr/>
            </a:pPr>
            <a:r>
              <a:t>Water table &gt; 400'</a:t>
            </a:r>
          </a:p>
          <a:p>
            <a:pPr>
              <a:buFont typeface="Symbol" pitchFamily="18" charset="2"/>
              <a:buNone/>
              <a:defRPr/>
            </a:pPr>
            <a:r>
              <a:t>Water crisis in April 2016</a:t>
            </a:r>
          </a:p>
          <a:p>
            <a:pPr>
              <a:buFont typeface="Symbol" pitchFamily="18" charset="2"/>
              <a:buNone/>
              <a:defRPr/>
            </a:pPr>
            <a:endParaRPr/>
          </a:p>
          <a:p>
            <a:pPr>
              <a:buFont typeface="Symbol" pitchFamily="18" charset="2"/>
              <a:buNone/>
              <a:defRPr/>
            </a:pPr>
            <a:endParaRPr/>
          </a:p>
          <a:p>
            <a:pPr>
              <a:buFont typeface="Symbol" pitchFamily="18" charset="2"/>
              <a:buNone/>
              <a:defRPr/>
            </a:pPr>
            <a:endParaRPr/>
          </a:p>
          <a:p>
            <a:pPr>
              <a:buFont typeface="Symbol" pitchFamily="18" charset="2"/>
              <a:buNone/>
              <a:defRPr/>
            </a:pPr>
            <a:endParaRPr/>
          </a:p>
          <a:p>
            <a:pPr>
              <a:buFont typeface="Symbol" pitchFamily="18" charset="2"/>
              <a:buNone/>
              <a:defRPr/>
            </a:pPr>
            <a:r>
              <a:t>Source:</a:t>
            </a:r>
          </a:p>
          <a:p>
            <a:pPr>
              <a:buFont typeface="Symbol" pitchFamily="18" charset="2"/>
              <a:buNone/>
              <a:defRPr/>
            </a:pPr>
            <a:r>
              <a:t>http://timesofindia.indiatimes.com/india/An-oasis-in-drought-hit-Maharashtra-village-sets-example/articleshow/51986348.cms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E3386F1-E84F-4E9E-861F-41C5DDB74D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Summary – Hiware Bazar (</a:t>
            </a:r>
            <a:r>
              <a:rPr lang="en-US" altLang="en-US">
                <a:cs typeface="Arial" panose="020B0604020202020204" pitchFamily="34" charset="0"/>
              </a:rPr>
              <a:t>Education-sanskar</a:t>
            </a:r>
            <a:r>
              <a:rPr lang="en-US" altLang="en-US"/>
              <a:t>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1DC551-846F-4868-8243-D3ABE9EBA5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A6BEAF-440B-48CE-AFAE-D6C298545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350773"/>
              </p:ext>
            </p:extLst>
          </p:nvPr>
        </p:nvGraphicFramePr>
        <p:xfrm>
          <a:off x="0" y="533400"/>
          <a:ext cx="1219200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718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1995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944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School Curriculum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Defunct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Curriculum has compulsory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course on water management</a:t>
                      </a:r>
                    </a:p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32 students studying medicine in nearby colleges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71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Liquor Shops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NIL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572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Sanitation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Open defecation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100% toilets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 sweepers hired by village – all work done by residents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75DFD2D-2B6F-4839-82E1-044C8889F88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Summary – Hiware Bazar (</a:t>
            </a:r>
            <a:r>
              <a:rPr lang="en-US" altLang="en-US">
                <a:cs typeface="Arial" panose="020B0604020202020204" pitchFamily="34" charset="0"/>
              </a:rPr>
              <a:t>Justice-Suraksha</a:t>
            </a:r>
            <a:r>
              <a:rPr lang="en-US" altLang="en-US"/>
              <a:t>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22873B-2A2B-402F-B1C1-A49BCFA62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4BFA78-2CC0-4CFD-804E-47A4B7717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153010"/>
              </p:ext>
            </p:extLst>
          </p:nvPr>
        </p:nvGraphicFramePr>
        <p:xfrm>
          <a:off x="0" y="533400"/>
          <a:ext cx="121920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90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1995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32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Families / Population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182 / ?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235 / 1,250</a:t>
                      </a:r>
                    </a:p>
                    <a:p>
                      <a:r>
                        <a:rPr lang="en-GB" sz="1800" dirty="0">
                          <a:latin typeface="Arial" charset="0"/>
                          <a:cs typeface="Arial" charset="0"/>
                        </a:rPr>
                        <a:t>93 families have returned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90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Gram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Sabha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Participative, Transparent</a:t>
                      </a: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491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Forest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Grazing domestic cattle on forest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land. Trees cut for firewood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lakh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trees planted 90% success rate. No grazing in forest – grow fodder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instead.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Babool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trees in forest used to harvest gum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32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Girl Children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Second daughters marriage expenses borne by gram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panchyat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32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Diversity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Mosque made by community for only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muslim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family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90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Collaboration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Community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labour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761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Environment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 cars used within village – and outside use car pools; use cycles within village (gram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sabha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2008)</a:t>
                      </a: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16C0A1C-46CE-4AC1-A963-969B11F567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Summary – Hiware Bazar (Production-Work, Exchange-Storage)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7484CD-9408-4842-B135-7A12ABD2A7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840E3E-D22E-4BA1-8962-A4F96CC2B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66230"/>
              </p:ext>
            </p:extLst>
          </p:nvPr>
        </p:nvGraphicFramePr>
        <p:xfrm>
          <a:off x="0" y="533401"/>
          <a:ext cx="12192000" cy="6202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956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1995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5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Average Rainfall / Year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400 mm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400 mm (190 mm in 2010)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6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Irrigated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Area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 hectares / 976 hectares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 hectares / 976 hectares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69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Water Conservation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52 earthen bunds, 2 percolation tanks, 32 stone bunds, 9 check dams.</a:t>
                      </a:r>
                    </a:p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Tubewell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only for drinking water, not for agriculture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5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Wells / Water Level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 / 80-125 ft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294 / 15-40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ft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869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Crops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Included sugarcane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Maize,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jowar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bajra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onions, potatoes… planned after monthly water availability assessment. Now sugarcane is restricted to ½ acre &amp; only for fodder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6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Organic farming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20% chemical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fertilisers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 plan to go 100% organic soon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95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Milk Production / Day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150 liters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4,000 liters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6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Per Capita Income / Month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830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30,000 (60 millionaires) 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95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Families / Below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BPL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168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Hiware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Bazar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puts it at12)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30B11414-CEB0-48EC-A6D7-92C1EF80C10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Summary – Hiware Bazar (Health-Sanyam)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24DF34-E5AB-4897-9944-DDE7A23BC9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320F70-80AE-4B34-AE0F-B9A0C20D0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357560"/>
              </p:ext>
            </p:extLst>
          </p:nvPr>
        </p:nvGraphicFramePr>
        <p:xfrm>
          <a:off x="76200" y="533400"/>
          <a:ext cx="121158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5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56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Primary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Health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Open,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transparent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UHV Theme 2022">
  <a:themeElements>
    <a:clrScheme name="Corporate Template V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FCAE7"/>
      </a:accent1>
      <a:accent2>
        <a:srgbClr val="A092B4"/>
      </a:accent2>
      <a:accent3>
        <a:srgbClr val="C6C070"/>
      </a:accent3>
      <a:accent4>
        <a:srgbClr val="B7B1A9"/>
      </a:accent4>
      <a:accent5>
        <a:srgbClr val="FCD450"/>
      </a:accent5>
      <a:accent6>
        <a:srgbClr val="B2541A"/>
      </a:accent6>
      <a:hlink>
        <a:srgbClr val="E7925E"/>
      </a:hlink>
      <a:folHlink>
        <a:srgbClr val="2F75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C6C070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B3AE65"/>
        </a:accent6>
        <a:hlink>
          <a:srgbClr val="A092B4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6BBD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ADBADB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A092B4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9184A3"/>
        </a:accent6>
        <a:hlink>
          <a:srgbClr val="C6C070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688D2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B4C3E5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HV Theme 2022" id="{5F44E8CA-FB57-4662-A76B-14A89045FFC5}" vid="{37843496-EC4B-4BDC-BFBD-8302CB373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SLW PPT Template</Template>
  <TotalTime>0</TotalTime>
  <Words>1239</Words>
  <Application>Microsoft Office PowerPoint</Application>
  <PresentationFormat>Widescreen</PresentationFormat>
  <Paragraphs>218</Paragraphs>
  <Slides>17</Slides>
  <Notes>1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Kruti Dev 010</vt:lpstr>
      <vt:lpstr>Symbol</vt:lpstr>
      <vt:lpstr>Wingdings</vt:lpstr>
      <vt:lpstr>UHV Theme 2022</vt:lpstr>
      <vt:lpstr>Practice Session 5 Hiware Bazar</vt:lpstr>
      <vt:lpstr>PowerPoint Presentation</vt:lpstr>
      <vt:lpstr>Hiware Bazaar</vt:lpstr>
      <vt:lpstr>Hiware Bazaar</vt:lpstr>
      <vt:lpstr>26 Apr 2016 News </vt:lpstr>
      <vt:lpstr>Summary – Hiware Bazar (Education-sanskar)</vt:lpstr>
      <vt:lpstr>Summary – Hiware Bazar (Justice-Suraksha)</vt:lpstr>
      <vt:lpstr>Summary – Hiware Bazar (Production-Work, Exchange-Storage)</vt:lpstr>
      <vt:lpstr>Summary – Hiware Bazar (Health-Sanyam)</vt:lpstr>
      <vt:lpstr>PowerPoint Presentation</vt:lpstr>
      <vt:lpstr>PowerPoint Presentation</vt:lpstr>
      <vt:lpstr>Human Society – Society based on Relationship, Co-existence</vt:lpstr>
      <vt:lpstr>Crowd …</vt:lpstr>
      <vt:lpstr>Survey 2002-2003</vt:lpstr>
      <vt:lpstr>Current Situation</vt:lpstr>
      <vt:lpstr>Current  Approach     Work to be Done in Society</vt:lpstr>
      <vt:lpstr>Some Indicators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UHV Slides 2022</cp:keywords>
  <cp:lastModifiedBy/>
  <cp:revision>48</cp:revision>
  <dcterms:created xsi:type="dcterms:W3CDTF">2009-12-17T14:12:44Z</dcterms:created>
  <dcterms:modified xsi:type="dcterms:W3CDTF">2024-06-09T13:51:25Z</dcterms:modified>
</cp:coreProperties>
</file>